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1733930" rtl="0" fontAlgn="auto" latinLnBrk="0" hangingPunct="0">
      <a:lnSpc>
        <a:spcPct val="90000"/>
      </a:lnSpc>
      <a:spcBef>
        <a:spcPts val="320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 stairs and a clear, blue sky"/>
          <p:cNvSpPr/>
          <p:nvPr>
            <p:ph type="pic" idx="21"/>
          </p:nvPr>
        </p:nvSpPr>
        <p:spPr>
          <a:xfrm>
            <a:off x="0" y="0"/>
            <a:ext cx="15966319" cy="10655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/>
          <p:nvPr>
            <p:ph type="pic" idx="21"/>
          </p:nvPr>
        </p:nvSpPr>
        <p:spPr>
          <a:xfrm>
            <a:off x="3835400" y="699690"/>
            <a:ext cx="12509500" cy="83540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mall section of a modern shell bridge in Qingdao, Shandong, China with a partly cloudy sky above"/>
          <p:cNvSpPr/>
          <p:nvPr>
            <p:ph type="pic" idx="21"/>
          </p:nvPr>
        </p:nvSpPr>
        <p:spPr>
          <a:xfrm>
            <a:off x="3949700" y="698500"/>
            <a:ext cx="12528579" cy="8356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2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Low angle exterior view of a modern building facade covered with aluminum discs under a clear, blue sky "/>
          <p:cNvSpPr/>
          <p:nvPr>
            <p:ph type="pic" sz="quarter" idx="21"/>
          </p:nvPr>
        </p:nvSpPr>
        <p:spPr>
          <a:xfrm>
            <a:off x="6542347" y="698500"/>
            <a:ext cx="5965305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Low angle view of a modern, curved building under a cloudy sky"/>
          <p:cNvSpPr/>
          <p:nvPr>
            <p:ph type="pic" sz="quarter" idx="22"/>
          </p:nvPr>
        </p:nvSpPr>
        <p:spPr>
          <a:xfrm>
            <a:off x="6551654" y="5105400"/>
            <a:ext cx="5946692" cy="3962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View from inside a modern white building with glass panels, looking up to a bright, partly cloudy sky"/>
          <p:cNvSpPr/>
          <p:nvPr>
            <p:ph type="pic" idx="23"/>
          </p:nvPr>
        </p:nvSpPr>
        <p:spPr>
          <a:xfrm>
            <a:off x="-1371600" y="698500"/>
            <a:ext cx="12573000" cy="8369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ow angle view of the Azadi Tower in Tehran, Iran against a clear, bright sky"/>
          <p:cNvSpPr/>
          <p:nvPr>
            <p:ph type="pic" idx="21"/>
          </p:nvPr>
        </p:nvSpPr>
        <p:spPr>
          <a:xfrm>
            <a:off x="-801388" y="0"/>
            <a:ext cx="14607576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3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TUDENT ARTIST MEETING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STUDENT ARTIST MEETING</a:t>
            </a:r>
            <a:r>
              <a:t> </a:t>
            </a:r>
          </a:p>
        </p:txBody>
      </p:sp>
      <p:sp>
        <p:nvSpPr>
          <p:cNvPr id="172" name="SEPTEMBER 23, 2026"/>
          <p:cNvSpPr txBox="1"/>
          <p:nvPr>
            <p:ph type="subTitle" sz="quarter" idx="1"/>
          </p:nvPr>
        </p:nvSpPr>
        <p:spPr>
          <a:xfrm>
            <a:off x="804087" y="5276978"/>
            <a:ext cx="11607801" cy="14564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SEPTEMBER 23, 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WAM (Wesleyan Arts Market) is an annual Artist fair that raises money for the Fine Arts Program…"/>
          <p:cNvSpPr txBox="1"/>
          <p:nvPr>
            <p:ph type="body" idx="1"/>
          </p:nvPr>
        </p:nvSpPr>
        <p:spPr>
          <a:xfrm>
            <a:off x="698500" y="2397430"/>
            <a:ext cx="11607801" cy="6096001"/>
          </a:xfrm>
          <a:prstGeom prst="rect">
            <a:avLst/>
          </a:prstGeom>
        </p:spPr>
        <p:txBody>
          <a:bodyPr/>
          <a:lstStyle/>
          <a:p>
            <a:pPr lvl="1" marL="914400" indent="-228600" defTabSz="457200">
              <a:lnSpc>
                <a:spcPct val="115833"/>
              </a:lnSpc>
              <a:spcBef>
                <a:spcPts val="800"/>
              </a:spcBef>
              <a:buSzPct val="100000"/>
              <a:buAutoNum type="alphaLcPeriod" startAt="1"/>
              <a:defRPr sz="2600">
                <a:uFill>
                  <a:solidFill>
                    <a:srgbClr val="000000"/>
                  </a:solidFill>
                </a:uFill>
                <a:latin typeface="Bookman Old Style"/>
                <a:ea typeface="Bookman Old Style"/>
                <a:cs typeface="Bookman Old Style"/>
                <a:sym typeface="Bookman Old Style"/>
              </a:defRPr>
            </a:pPr>
          </a:p>
          <a:p>
            <a:pPr lvl="1" marL="914400" indent="-228600" defTabSz="457200">
              <a:lnSpc>
                <a:spcPct val="115833"/>
              </a:lnSpc>
              <a:spcBef>
                <a:spcPts val="800"/>
              </a:spcBef>
              <a:buSzPct val="100000"/>
              <a:buAutoNum type="alphaLcPeriod" startAt="2"/>
              <a:defRPr sz="2600">
                <a:uFill>
                  <a:solidFill>
                    <a:srgbClr val="000000"/>
                  </a:solidFill>
                </a:uFill>
                <a:latin typeface="Bookman Old Style"/>
                <a:ea typeface="Bookman Old Style"/>
                <a:cs typeface="Bookman Old Style"/>
                <a:sym typeface="Bookman Old Style"/>
              </a:defRPr>
            </a:pPr>
          </a:p>
          <a:p>
            <a:pPr lvl="1" marL="914400" indent="-228600" defTabSz="457200">
              <a:lnSpc>
                <a:spcPct val="115833"/>
              </a:lnSpc>
              <a:spcBef>
                <a:spcPts val="800"/>
              </a:spcBef>
              <a:buSzPct val="100000"/>
              <a:buAutoNum type="alphaLcPeriod" startAt="3"/>
              <a:defRPr sz="2800">
                <a:uFill>
                  <a:solidFill>
                    <a:srgbClr val="000000"/>
                  </a:solidFill>
                </a:u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WAM (Wesleyan Arts Market) is an annual Artist fair that raises money for the Fine Arts Program</a:t>
            </a:r>
          </a:p>
          <a:p>
            <a:pPr lvl="1" marL="914400" indent="-228600" defTabSz="457200">
              <a:lnSpc>
                <a:spcPct val="115833"/>
              </a:lnSpc>
              <a:spcBef>
                <a:spcPts val="800"/>
              </a:spcBef>
              <a:buSzPct val="100000"/>
              <a:buAutoNum type="alphaLcPeriod" startAt="3"/>
              <a:defRPr sz="2800">
                <a:uFill>
                  <a:solidFill>
                    <a:srgbClr val="000000"/>
                  </a:solidFill>
                </a:u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Over 85 professional artists sell their work!  We have many repeat professional artists from year to year.  30% of sales goes to Wesleyan Fine Arts</a:t>
            </a:r>
          </a:p>
          <a:p>
            <a:pPr lvl="1" marL="914400" indent="-228600" defTabSz="457200">
              <a:lnSpc>
                <a:spcPct val="115833"/>
              </a:lnSpc>
              <a:spcBef>
                <a:spcPts val="800"/>
              </a:spcBef>
              <a:buSzPct val="100000"/>
              <a:buAutoNum type="alphaLcPeriod" startAt="3"/>
              <a:defRPr sz="2800">
                <a:uFill>
                  <a:solidFill>
                    <a:srgbClr val="000000"/>
                  </a:solidFill>
                </a:u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Students are also invited to participate, giving back 10% of their sales to the Arts Alliance.  It is a great way to showcase your work to the community while supporting your school</a:t>
            </a:r>
          </a:p>
          <a:p>
            <a:pPr lvl="1" marL="914400" indent="-228600" defTabSz="457200">
              <a:lnSpc>
                <a:spcPct val="115833"/>
              </a:lnSpc>
              <a:spcBef>
                <a:spcPts val="800"/>
              </a:spcBef>
              <a:buSzPct val="100000"/>
              <a:buAutoNum type="alphaLcPeriod" startAt="3"/>
              <a:defRPr sz="2800">
                <a:uFill>
                  <a:solidFill>
                    <a:srgbClr val="000000"/>
                  </a:solidFill>
                </a:uFill>
                <a:latin typeface="Marker Felt"/>
                <a:ea typeface="Marker Felt"/>
                <a:cs typeface="Marker Felt"/>
                <a:sym typeface="Marker Felt"/>
              </a:defRPr>
            </a:pPr>
            <a:r>
              <a:t>WAM will be held Friday, April 23</a:t>
            </a:r>
            <a:r>
              <a:rPr baseline="31999"/>
              <a:t>rd</a:t>
            </a:r>
            <a:r>
              <a:t> – 9-7&amp; Saturday April 24-10-3</a:t>
            </a:r>
          </a:p>
        </p:txBody>
      </p:sp>
      <p:sp>
        <p:nvSpPr>
          <p:cNvPr id="175" name="WHAT IS WAM?"/>
          <p:cNvSpPr txBox="1"/>
          <p:nvPr>
            <p:ph type="title"/>
          </p:nvPr>
        </p:nvSpPr>
        <p:spPr>
          <a:xfrm>
            <a:off x="698499" y="1542002"/>
            <a:ext cx="11607801" cy="10160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WHAT IS WAM?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tudent Applications open November 1st – December 1st…"/>
          <p:cNvSpPr txBox="1"/>
          <p:nvPr>
            <p:ph type="body" idx="1"/>
          </p:nvPr>
        </p:nvSpPr>
        <p:spPr>
          <a:xfrm>
            <a:off x="698499" y="1536572"/>
            <a:ext cx="11607801" cy="7518528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Student Applications open November 1st – December 1st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Where do I find the link to apply?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On our website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Instagram page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Some teachers will email it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When applying, please select your booth set-up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2 X 4 Table 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2X4 Table with two black grids for hanging artwork</a:t>
            </a:r>
          </a:p>
        </p:txBody>
      </p:sp>
      <p:sp>
        <p:nvSpPr>
          <p:cNvPr id="178" name="WHAT IS THE PROCES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WHAT IS THE PROCESS?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hoose one student/parent combo to be the main communication contact.…"/>
          <p:cNvSpPr txBox="1"/>
          <p:nvPr>
            <p:ph type="body" idx="1"/>
          </p:nvPr>
        </p:nvSpPr>
        <p:spPr>
          <a:xfrm>
            <a:off x="698499" y="1637951"/>
            <a:ext cx="11607801" cy="7417149"/>
          </a:xfrm>
          <a:prstGeom prst="rect">
            <a:avLst/>
          </a:prstGeom>
        </p:spPr>
        <p:txBody>
          <a:bodyPr/>
          <a:lstStyle/>
          <a:p>
            <a:pPr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Choose one student/parent combo to be the main communication contact.	</a:t>
            </a:r>
          </a:p>
          <a:p>
            <a:pPr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This person will submit the application for the group under his/her name</a:t>
            </a:r>
          </a:p>
          <a:p>
            <a:pPr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This student/parent assumes responsibility for forwarding all communications to the rest of the group</a:t>
            </a:r>
          </a:p>
          <a:p>
            <a:pPr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Groups of two are common, groups of three are allowed but not recommended due to space both on and behind the 2 x 4 table</a:t>
            </a:r>
          </a:p>
          <a:p>
            <a:pPr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If applying as a group, everything is combined</a:t>
            </a:r>
          </a:p>
          <a:p>
            <a:pPr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One inventory submission from main contact</a:t>
            </a:r>
          </a:p>
          <a:p>
            <a:pPr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One check mailed to main contact</a:t>
            </a:r>
          </a:p>
        </p:txBody>
      </p:sp>
      <p:sp>
        <p:nvSpPr>
          <p:cNvPr id="181" name="Group Submi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Group Submission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Food Submission…"/>
          <p:cNvSpPr txBox="1"/>
          <p:nvPr>
            <p:ph type="body" idx="1"/>
          </p:nvPr>
        </p:nvSpPr>
        <p:spPr>
          <a:xfrm>
            <a:off x="698499" y="1638248"/>
            <a:ext cx="11607801" cy="7416852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Food Submission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All food artists will need to submit a food sample as part of their application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Food can be dropped off any time Dec 1-4, but will not be sampled until Friday (make provisions for this, I.e. shelf stable)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Samples are due at Cole Hall Front Office no later than 7:45 AM on Friday, December 4th</a:t>
            </a:r>
          </a:p>
          <a:p>
            <a:pPr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A food sample form must be filled out and turned in with submitted samples.  This form will be made available by November 1st.</a:t>
            </a:r>
          </a:p>
        </p:txBody>
      </p:sp>
      <p:sp>
        <p:nvSpPr>
          <p:cNvPr id="184" name="What if I want to make a food item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What if I want to make a food item?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How is Participation in the Artist Market Determined?…"/>
          <p:cNvSpPr txBox="1"/>
          <p:nvPr>
            <p:ph type="body" idx="1"/>
          </p:nvPr>
        </p:nvSpPr>
        <p:spPr>
          <a:xfrm>
            <a:off x="698499" y="1905394"/>
            <a:ext cx="11607801" cy="7149706"/>
          </a:xfrm>
          <a:prstGeom prst="rect">
            <a:avLst/>
          </a:prstGeom>
        </p:spPr>
        <p:txBody>
          <a:bodyPr/>
          <a:lstStyle/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How is Participation in the Artist Market Determined?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Space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We have room for about 20 student artist booths.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Prioritized Order – focus on original creation by students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Original Student Art ( no amazon ordering )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Paintings, sculptures, photography, etc.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Original Student Creations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Food, Hand-made Jewelry, Hand-made Crafts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Original Student Compilations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Gift baskets, Assembled Jewelry, assembled Crafts.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Note – space ran out in this category for the 2026 Market</a:t>
            </a:r>
          </a:p>
          <a:p>
            <a:pPr marL="297179" indent="-297179" defTabSz="1352465">
              <a:spcBef>
                <a:spcPts val="2400"/>
              </a:spcBef>
              <a:defRPr sz="234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Adherence to Rules and Deadlines listed in the application</a:t>
            </a:r>
          </a:p>
        </p:txBody>
      </p:sp>
      <p:sp>
        <p:nvSpPr>
          <p:cNvPr id="187" name="How does the team decide?"/>
          <p:cNvSpPr txBox="1"/>
          <p:nvPr>
            <p:ph type="title"/>
          </p:nvPr>
        </p:nvSpPr>
        <p:spPr>
          <a:xfrm>
            <a:off x="698499" y="658026"/>
            <a:ext cx="11607801" cy="12938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How does the team decide?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Example Ar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Example Art </a:t>
            </a:r>
          </a:p>
        </p:txBody>
      </p:sp>
      <p:grpSp>
        <p:nvGrpSpPr>
          <p:cNvPr id="192" name="Image Gallery"/>
          <p:cNvGrpSpPr/>
          <p:nvPr/>
        </p:nvGrpSpPr>
        <p:grpSpPr>
          <a:xfrm>
            <a:off x="6511434" y="1363728"/>
            <a:ext cx="6067902" cy="5543105"/>
            <a:chOff x="0" y="0"/>
            <a:chExt cx="6067900" cy="5543104"/>
          </a:xfrm>
        </p:grpSpPr>
        <p:pic>
          <p:nvPicPr>
            <p:cNvPr id="190" name="IMG_2112.heic" descr="IMG_2112.heic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8533" r="0" b="18533"/>
            <a:stretch>
              <a:fillRect/>
            </a:stretch>
          </p:blipFill>
          <p:spPr>
            <a:xfrm>
              <a:off x="0" y="0"/>
              <a:ext cx="6067901" cy="5091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1" name="Caption"/>
            <p:cNvSpPr/>
            <p:nvPr/>
          </p:nvSpPr>
          <p:spPr>
            <a:xfrm>
              <a:off x="0" y="5167793"/>
              <a:ext cx="6067901" cy="375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1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195" name="Image Gallery"/>
          <p:cNvGrpSpPr/>
          <p:nvPr/>
        </p:nvGrpSpPr>
        <p:grpSpPr>
          <a:xfrm>
            <a:off x="0" y="2571645"/>
            <a:ext cx="6658975" cy="5404139"/>
            <a:chOff x="0" y="0"/>
            <a:chExt cx="6658974" cy="5404137"/>
          </a:xfrm>
        </p:grpSpPr>
        <p:pic>
          <p:nvPicPr>
            <p:cNvPr id="193" name="IMG_5327.jpeg" descr="IMG_5327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18266" r="0" b="25951"/>
            <a:stretch>
              <a:fillRect/>
            </a:stretch>
          </p:blipFill>
          <p:spPr>
            <a:xfrm>
              <a:off x="0" y="0"/>
              <a:ext cx="6658975" cy="49526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4" name="Caption"/>
            <p:cNvSpPr/>
            <p:nvPr/>
          </p:nvSpPr>
          <p:spPr>
            <a:xfrm>
              <a:off x="0" y="5028827"/>
              <a:ext cx="6658975" cy="3753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1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198" name="Image Gallery"/>
          <p:cNvGrpSpPr/>
          <p:nvPr/>
        </p:nvGrpSpPr>
        <p:grpSpPr>
          <a:xfrm>
            <a:off x="4861095" y="5015944"/>
            <a:ext cx="4766476" cy="5149949"/>
            <a:chOff x="0" y="0"/>
            <a:chExt cx="4766474" cy="5149948"/>
          </a:xfrm>
        </p:grpSpPr>
        <p:pic>
          <p:nvPicPr>
            <p:cNvPr id="196" name="IMG_2112.heic" descr="IMG_2112.heic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3035" r="0" b="13035"/>
            <a:stretch>
              <a:fillRect/>
            </a:stretch>
          </p:blipFill>
          <p:spPr>
            <a:xfrm>
              <a:off x="0" y="0"/>
              <a:ext cx="4766475" cy="4698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7" name="Caption"/>
            <p:cNvSpPr/>
            <p:nvPr/>
          </p:nvSpPr>
          <p:spPr>
            <a:xfrm>
              <a:off x="0" y="4774638"/>
              <a:ext cx="4766475" cy="3753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1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What is not allowed at the Artist Market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>
                <a:latin typeface="Marker Felt"/>
                <a:ea typeface="Marker Felt"/>
                <a:cs typeface="Marker Felt"/>
                <a:sym typeface="Marker Felt"/>
              </a:defRPr>
            </a:pPr>
          </a:p>
          <a:p>
            <a:pPr marL="0" indent="0" algn="ctr">
              <a:buSzTx/>
              <a:buNone/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What is not allowed at the Artist Market?</a:t>
            </a:r>
          </a:p>
          <a:p>
            <a:pPr marL="0" indent="0" algn="ctr">
              <a:buSzTx/>
              <a:buNone/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Completed products purchased elsewhere</a:t>
            </a:r>
          </a:p>
          <a:p>
            <a:pPr marL="0" indent="0" algn="ctr">
              <a:buSzTx/>
              <a:buNone/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Printed materials NOT designed by students</a:t>
            </a:r>
          </a:p>
          <a:p>
            <a:pPr marL="0" indent="0" algn="ctr">
              <a:buSzTx/>
              <a:buNone/>
              <a:defRPr>
                <a:latin typeface="Marker Felt"/>
                <a:ea typeface="Marker Felt"/>
                <a:cs typeface="Marker Felt"/>
                <a:sym typeface="Marker Felt"/>
              </a:defRPr>
            </a:pPr>
            <a:r>
              <a:t>Wesleyan copyrighted logos</a:t>
            </a:r>
          </a:p>
        </p:txBody>
      </p:sp>
      <p:sp>
        <p:nvSpPr>
          <p:cNvPr id="201" name="What is not allowed at WAM?"/>
          <p:cNvSpPr txBox="1"/>
          <p:nvPr>
            <p:ph type="title"/>
          </p:nvPr>
        </p:nvSpPr>
        <p:spPr>
          <a:xfrm>
            <a:off x="698500" y="1228080"/>
            <a:ext cx="11607800" cy="10160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What is not allowed at WAM?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articipating booths will contribute $25 towards hospitality cos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2900" indent="-342900" defTabSz="1560537">
              <a:spcBef>
                <a:spcPts val="2800"/>
              </a:spcBef>
              <a:defRPr sz="27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Participating booths will contribute $25 towards hospitality costs</a:t>
            </a:r>
          </a:p>
          <a:p>
            <a:pPr marL="342900" indent="-342900" defTabSz="1560537">
              <a:spcBef>
                <a:spcPts val="2800"/>
              </a:spcBef>
              <a:defRPr sz="27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Artist Market Dates –Thursday April 22nd – set up day, 7:00- 5:00</a:t>
            </a:r>
          </a:p>
          <a:p>
            <a:pPr marL="342900" indent="-342900" defTabSz="1560537">
              <a:spcBef>
                <a:spcPts val="2800"/>
              </a:spcBef>
              <a:defRPr sz="27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Friday, April 23rd – 9:00-7:00</a:t>
            </a:r>
          </a:p>
          <a:p>
            <a:pPr marL="342900" indent="-342900" defTabSz="1560537">
              <a:spcBef>
                <a:spcPts val="2800"/>
              </a:spcBef>
              <a:defRPr sz="27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Saturday, April 24 – 10:00-3:00</a:t>
            </a:r>
          </a:p>
          <a:p>
            <a:pPr marL="342900" indent="-342900" defTabSz="1560537">
              <a:spcBef>
                <a:spcPts val="2800"/>
              </a:spcBef>
              <a:defRPr sz="27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Someone must be present at the booth at all times Friday and Saturday</a:t>
            </a:r>
          </a:p>
          <a:p>
            <a:pPr marL="342900" indent="-342900" defTabSz="1560537">
              <a:spcBef>
                <a:spcPts val="2800"/>
              </a:spcBef>
              <a:defRPr sz="27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Students are not allowed to miss class to set up or sell.  All participating students must recruit a parent/trusted adult to oversee the booth during school hours.</a:t>
            </a:r>
          </a:p>
          <a:p>
            <a:pPr marL="342900" indent="-342900" defTabSz="1560537">
              <a:spcBef>
                <a:spcPts val="2800"/>
              </a:spcBef>
              <a:defRPr sz="27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A mandatory student and parent meeting for all participants will be held in January to go over in further detail all logistical details, inventory instructions, and expectations.</a:t>
            </a:r>
          </a:p>
        </p:txBody>
      </p:sp>
      <p:sp>
        <p:nvSpPr>
          <p:cNvPr id="204" name="FINAL DETAILS"/>
          <p:cNvSpPr txBox="1"/>
          <p:nvPr>
            <p:ph type="title"/>
          </p:nvPr>
        </p:nvSpPr>
        <p:spPr>
          <a:xfrm>
            <a:off x="698500" y="1001935"/>
            <a:ext cx="11607800" cy="10160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FINAL DETAILS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What happens if I am invited to participate in the 2027 Artist Market?…"/>
          <p:cNvSpPr txBox="1"/>
          <p:nvPr>
            <p:ph type="body" sz="half" idx="1"/>
          </p:nvPr>
        </p:nvSpPr>
        <p:spPr>
          <a:xfrm>
            <a:off x="525678" y="3677465"/>
            <a:ext cx="11607801" cy="3986347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What happens if I am invited to participate in the 2027 Artist Market?</a:t>
            </a:r>
          </a:p>
          <a:p>
            <a:pPr marL="0" indent="0" algn="ctr">
              <a:buSzTx/>
              <a:buNone/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Decisions will be emailed by December 16th</a:t>
            </a:r>
          </a:p>
          <a:p>
            <a:pPr marL="0" indent="0" algn="ctr">
              <a:buSzTx/>
              <a:buNone/>
              <a:defRPr sz="3200">
                <a:latin typeface="Marker Felt"/>
                <a:ea typeface="Marker Felt"/>
                <a:cs typeface="Marker Felt"/>
                <a:sym typeface="Marker Felt"/>
              </a:defRPr>
            </a:pPr>
            <a:r>
              <a:t>QUESTIONS?</a:t>
            </a:r>
          </a:p>
        </p:txBody>
      </p:sp>
      <p:sp>
        <p:nvSpPr>
          <p:cNvPr id="207" name="Decision Day!!"/>
          <p:cNvSpPr txBox="1"/>
          <p:nvPr>
            <p:ph type="title"/>
          </p:nvPr>
        </p:nvSpPr>
        <p:spPr>
          <a:xfrm>
            <a:off x="698499" y="1045141"/>
            <a:ext cx="11607801" cy="1016001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pPr/>
            <a:r>
              <a:t>Decision Day!!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1733930" rtl="0" fontAlgn="auto" latinLnBrk="0" hangingPunct="0">
          <a:lnSpc>
            <a:spcPct val="90000"/>
          </a:lnSpc>
          <a:spcBef>
            <a:spcPts val="3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1733930" rtl="0" fontAlgn="auto" latinLnBrk="0" hangingPunct="0">
          <a:lnSpc>
            <a:spcPct val="90000"/>
          </a:lnSpc>
          <a:spcBef>
            <a:spcPts val="3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